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7"/>
    <p:sldMasterId id="2147483958" r:id="rId8"/>
  </p:sldMasterIdLst>
  <p:notesMasterIdLst>
    <p:notesMasterId r:id="rId11"/>
  </p:notesMasterIdLst>
  <p:sldIdLst>
    <p:sldId id="999" r:id="rId9"/>
    <p:sldId id="998" r:id="rId1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7F8B2D-A6D7-426B-BBFF-C0DCB55803BE}">
          <p14:sldIdLst>
            <p14:sldId id="999"/>
            <p14:sldId id="998"/>
          </p14:sldIdLst>
        </p14:section>
        <p14:section name="Untitled Section" id="{1977D9F7-EB63-4B45-B148-9517762DF3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rder, Eric (EFS)" initials="SE(" lastIdx="1" clrIdx="0">
    <p:extLst>
      <p:ext uri="{19B8F6BF-5375-455C-9EA6-DF929625EA0E}">
        <p15:presenceInfo xmlns:p15="http://schemas.microsoft.com/office/powerpoint/2012/main" userId="S-1-5-21-1060284298-861567501-682003330-8137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5501" autoAdjust="0"/>
  </p:normalViewPr>
  <p:slideViewPr>
    <p:cSldViewPr>
      <p:cViewPr varScale="1">
        <p:scale>
          <a:sx n="50" d="100"/>
          <a:sy n="50" d="100"/>
        </p:scale>
        <p:origin x="948" y="24"/>
      </p:cViewPr>
      <p:guideLst>
        <p:guide orient="horz" pos="211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C3317A2-003B-4FB9-BE3B-56AC27C4F58C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020C4D0-3679-4B19-A563-5A47A95BF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3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E0CDD-0D69-4089-B18E-62D43AA11601}" type="slidenum">
              <a:rPr lang="en-US"/>
              <a:pPr/>
              <a:t>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738188"/>
            <a:ext cx="4922837" cy="369252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350" y="4677482"/>
            <a:ext cx="6050794" cy="44279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E0CDD-0D69-4089-B18E-62D43AA11601}" type="slidenum">
              <a:rPr lang="en-US"/>
              <a:pPr/>
              <a:t>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738188"/>
            <a:ext cx="4922837" cy="369252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350" y="4677482"/>
            <a:ext cx="6050794" cy="44279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62916"/>
          </a:xfrm>
          <a:prstGeom prst="rect">
            <a:avLst/>
          </a:prstGeom>
        </p:spPr>
      </p:pic>
      <p:sp>
        <p:nvSpPr>
          <p:cNvPr id="3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7840" y="1524001"/>
            <a:ext cx="8212136" cy="60007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500" b="1" baseline="0">
                <a:solidFill>
                  <a:srgbClr val="007C92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3455" y="491455"/>
            <a:ext cx="8196093" cy="1032545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250" cap="none" baseline="0">
                <a:solidFill>
                  <a:srgbClr val="007C9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367285" y="4954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Enlist_Logo_Horz_4C_wTag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723" y="4144307"/>
            <a:ext cx="2311825" cy="1265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4" y="5901760"/>
            <a:ext cx="2783542" cy="5070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12895" y="5900133"/>
            <a:ext cx="1666653" cy="5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7114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57200" y="1071118"/>
            <a:ext cx="8229600" cy="496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13716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42900" indent="-137160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lvl2pPr>
            <a:lvl3pPr marL="548640" indent="-137160">
              <a:spcBef>
                <a:spcPts val="450"/>
              </a:spcBef>
              <a:buFont typeface="Arial" panose="020B0604020202020204" pitchFamily="34" charset="0"/>
              <a:buChar char="−"/>
              <a:defRPr/>
            </a:lvl3pPr>
            <a:lvl4pPr marL="754380" indent="-137160">
              <a:buFont typeface="Arial" panose="020B0604020202020204" pitchFamily="34" charset="0"/>
              <a:buChar char="•"/>
              <a:defRPr/>
            </a:lvl4pPr>
            <a:lvl5pPr marL="960120" indent="-1371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57200" y="946784"/>
            <a:ext cx="822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 userDrawn="1"/>
        </p:nvSpPr>
        <p:spPr>
          <a:xfrm>
            <a:off x="8345048" y="6401682"/>
            <a:ext cx="113695" cy="133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25" dirty="0">
                <a:solidFill>
                  <a:srgbClr val="6C6F70"/>
                </a:solidFill>
                <a:cs typeface="Arial"/>
              </a:rPr>
              <a:t>|</a:t>
            </a:r>
            <a:endParaRPr lang="en-CA" sz="52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539238" y="6378288"/>
            <a:ext cx="147561" cy="167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A15B919-E3DF-8843-A034-99A3C3E2A01C}" type="slidenum">
              <a:rPr lang="en-US" sz="675" smtClean="0">
                <a:solidFill>
                  <a:srgbClr val="6C6F70"/>
                </a:solidFill>
                <a:cs typeface="Arial"/>
              </a:rPr>
              <a:pPr algn="r"/>
              <a:t>‹#›</a:t>
            </a:fld>
            <a:endParaRPr lang="en-CA" sz="67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5671213" y="6354224"/>
            <a:ext cx="2593339" cy="22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6C6F70"/>
                </a:solidFill>
              </a:rPr>
              <a:t>DOW CONFIDENTIAL - Do not share without permission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7576"/>
            <a:ext cx="8229600" cy="791195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41803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57200" y="1071118"/>
            <a:ext cx="8229600" cy="496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12000"/>
              </a:lnSpc>
              <a:spcAft>
                <a:spcPts val="1200"/>
              </a:spcAft>
              <a:buClr>
                <a:schemeClr val="tx1"/>
              </a:buCl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45048" y="6401682"/>
            <a:ext cx="113695" cy="133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25" dirty="0">
                <a:solidFill>
                  <a:srgbClr val="6C6F70"/>
                </a:solidFill>
                <a:cs typeface="Arial"/>
              </a:rPr>
              <a:t>|</a:t>
            </a:r>
            <a:endParaRPr lang="en-CA" sz="52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539238" y="6378288"/>
            <a:ext cx="147561" cy="167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A15B919-E3DF-8843-A034-99A3C3E2A01C}" type="slidenum">
              <a:rPr lang="en-US" sz="675" smtClean="0">
                <a:solidFill>
                  <a:srgbClr val="6C6F70"/>
                </a:solidFill>
                <a:cs typeface="Arial"/>
              </a:rPr>
              <a:pPr algn="r"/>
              <a:t>‹#›</a:t>
            </a:fld>
            <a:endParaRPr lang="en-CA" sz="67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5671213" y="6354224"/>
            <a:ext cx="2593339" cy="22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6C6F70"/>
                </a:solidFill>
              </a:rPr>
              <a:t>DOW CONFIDENTIAL - Do not share without permission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457200" y="946784"/>
            <a:ext cx="822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7576"/>
            <a:ext cx="8229600" cy="791195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63553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57200" y="1071116"/>
            <a:ext cx="8229600" cy="387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/>
            </a:lvl1pPr>
            <a:lvl2pPr>
              <a:spcBef>
                <a:spcPts val="450"/>
              </a:spcBef>
              <a:spcAft>
                <a:spcPts val="0"/>
              </a:spcAft>
              <a:defRPr/>
            </a:lvl2pPr>
            <a:lvl3pPr>
              <a:spcBef>
                <a:spcPts val="45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5276677"/>
            <a:ext cx="8208962" cy="737445"/>
          </a:xfrm>
          <a:prstGeom prst="roundRect">
            <a:avLst>
              <a:gd name="adj" fmla="val 12362"/>
            </a:avLst>
          </a:prstGeom>
          <a:solidFill>
            <a:schemeClr val="tx2"/>
          </a:solidFill>
        </p:spPr>
        <p:txBody>
          <a:bodyPr lIns="108000" tIns="72000" rIns="108000" bIns="72000" anchor="ctr" anchorCtr="0"/>
          <a:lstStyle>
            <a:lvl1pPr marL="0" indent="0" algn="ctr">
              <a:lnSpc>
                <a:spcPts val="165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691638" y="6530688"/>
            <a:ext cx="147561" cy="167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CA" sz="67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45048" y="6401682"/>
            <a:ext cx="113695" cy="133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25" dirty="0">
                <a:solidFill>
                  <a:srgbClr val="6C6F70"/>
                </a:solidFill>
                <a:cs typeface="Arial"/>
              </a:rPr>
              <a:t>|</a:t>
            </a:r>
            <a:endParaRPr lang="en-CA" sz="52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539238" y="6378288"/>
            <a:ext cx="147561" cy="167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A15B919-E3DF-8843-A034-99A3C3E2A01C}" type="slidenum">
              <a:rPr lang="en-US" sz="675" smtClean="0">
                <a:solidFill>
                  <a:srgbClr val="6C6F70"/>
                </a:solidFill>
                <a:cs typeface="Arial"/>
              </a:rPr>
              <a:pPr algn="r"/>
              <a:t>‹#›</a:t>
            </a:fld>
            <a:endParaRPr lang="en-CA" sz="67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2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5671213" y="6354224"/>
            <a:ext cx="2593339" cy="22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6C6F70"/>
                </a:solidFill>
              </a:rPr>
              <a:t>DOW CONFIDENTIAL - Do not share without permission</a:t>
            </a:r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>
            <a:off x="457200" y="946784"/>
            <a:ext cx="822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7576"/>
            <a:ext cx="8229600" cy="791195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44913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345048" y="6401682"/>
            <a:ext cx="113695" cy="133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25" dirty="0">
                <a:solidFill>
                  <a:srgbClr val="6C6F70"/>
                </a:solidFill>
                <a:cs typeface="Arial"/>
              </a:rPr>
              <a:t>|</a:t>
            </a:r>
            <a:endParaRPr lang="en-CA" sz="52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539238" y="6378288"/>
            <a:ext cx="147561" cy="167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A15B919-E3DF-8843-A034-99A3C3E2A01C}" type="slidenum">
              <a:rPr lang="en-US" sz="675" smtClean="0">
                <a:solidFill>
                  <a:srgbClr val="6C6F70"/>
                </a:solidFill>
                <a:cs typeface="Arial"/>
              </a:rPr>
              <a:pPr algn="r"/>
              <a:t>‹#›</a:t>
            </a:fld>
            <a:endParaRPr lang="en-CA" sz="67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5671213" y="6354224"/>
            <a:ext cx="2593339" cy="22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6C6F70"/>
                </a:solidFill>
              </a:rPr>
              <a:t>DOW CONFIDENTIAL - Do not share without permission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457200" y="946784"/>
            <a:ext cx="822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7576"/>
            <a:ext cx="8229600" cy="791195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034521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67" y="1008721"/>
            <a:ext cx="5577851" cy="523744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57200" y="1143207"/>
            <a:ext cx="5202718" cy="4213579"/>
          </a:xfrm>
          <a:prstGeom prst="rect">
            <a:avLst/>
          </a:prstGeom>
        </p:spPr>
        <p:txBody>
          <a:bodyPr lIns="137160" tIns="9144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7672" y="5446543"/>
            <a:ext cx="5057182" cy="4310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825" baseline="0"/>
            </a:lvl1pPr>
            <a:lvl2pPr marL="216000" indent="0">
              <a:lnSpc>
                <a:spcPts val="1050"/>
              </a:lnSpc>
              <a:buNone/>
              <a:defRPr sz="825"/>
            </a:lvl2pPr>
            <a:lvl3pPr marL="445500" indent="0">
              <a:lnSpc>
                <a:spcPts val="1050"/>
              </a:lnSpc>
              <a:buNone/>
              <a:defRPr sz="825"/>
            </a:lvl3pPr>
            <a:lvl4pPr marL="648000" indent="0">
              <a:lnSpc>
                <a:spcPts val="1050"/>
              </a:lnSpc>
              <a:buNone/>
              <a:defRPr sz="825"/>
            </a:lvl4pPr>
            <a:lvl5pPr marL="864000" indent="0">
              <a:lnSpc>
                <a:spcPts val="1050"/>
              </a:lnSpc>
              <a:buNone/>
              <a:defRPr sz="825"/>
            </a:lvl5pPr>
          </a:lstStyle>
          <a:p>
            <a:pPr lvl="0"/>
            <a:r>
              <a:rPr lang="en-US" dirty="0"/>
              <a:t>Click to edit image caption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5956301" y="1146175"/>
            <a:ext cx="2741613" cy="488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1191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45048" y="6401682"/>
            <a:ext cx="113695" cy="133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25" dirty="0">
                <a:solidFill>
                  <a:srgbClr val="6C6F70"/>
                </a:solidFill>
                <a:cs typeface="Arial"/>
              </a:rPr>
              <a:t>|</a:t>
            </a:r>
            <a:endParaRPr lang="en-CA" sz="52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539238" y="6378288"/>
            <a:ext cx="147561" cy="167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A15B919-E3DF-8843-A034-99A3C3E2A01C}" type="slidenum">
              <a:rPr lang="en-US" sz="675" smtClean="0">
                <a:solidFill>
                  <a:srgbClr val="6C6F70"/>
                </a:solidFill>
                <a:cs typeface="Arial"/>
              </a:rPr>
              <a:pPr algn="r"/>
              <a:t>‹#›</a:t>
            </a:fld>
            <a:endParaRPr lang="en-CA" sz="67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5671213" y="6354224"/>
            <a:ext cx="2593339" cy="22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6C6F70"/>
                </a:solidFill>
              </a:rPr>
              <a:t>DOW CONFIDENTIAL - Do not share without permission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457200" y="946784"/>
            <a:ext cx="822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7576"/>
            <a:ext cx="8229600" cy="791195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93781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1" y="1065744"/>
            <a:ext cx="4019549" cy="497660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78364" y="1065744"/>
            <a:ext cx="4008437" cy="499252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572000" y="1082152"/>
            <a:ext cx="0" cy="4953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 userDrawn="1"/>
        </p:nvSpPr>
        <p:spPr>
          <a:xfrm>
            <a:off x="8345048" y="6401682"/>
            <a:ext cx="113695" cy="133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25" dirty="0">
                <a:solidFill>
                  <a:srgbClr val="6C6F70"/>
                </a:solidFill>
                <a:cs typeface="Arial"/>
              </a:rPr>
              <a:t>|</a:t>
            </a:r>
            <a:endParaRPr lang="en-CA" sz="52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539238" y="6378288"/>
            <a:ext cx="147561" cy="167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A15B919-E3DF-8843-A034-99A3C3E2A01C}" type="slidenum">
              <a:rPr lang="en-US" sz="675" smtClean="0">
                <a:solidFill>
                  <a:srgbClr val="6C6F70"/>
                </a:solidFill>
                <a:cs typeface="Arial"/>
              </a:rPr>
              <a:pPr algn="r"/>
              <a:t>‹#›</a:t>
            </a:fld>
            <a:endParaRPr lang="en-CA" sz="675" dirty="0">
              <a:solidFill>
                <a:srgbClr val="6C6F70"/>
              </a:solidFill>
              <a:cs typeface="Arial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5671213" y="6354224"/>
            <a:ext cx="2593339" cy="22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6C6F70"/>
                </a:solidFill>
              </a:rPr>
              <a:t>DOW CONFIDENTIAL - Do not share without permission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457200" y="946784"/>
            <a:ext cx="822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7576"/>
            <a:ext cx="8229600" cy="791195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4075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255961"/>
            <a:ext cx="9144000" cy="6020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Solutions_for_the_Growing_World_Swift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095" y="6131723"/>
            <a:ext cx="1603779" cy="124236"/>
          </a:xfrm>
          <a:prstGeom prst="rect">
            <a:avLst/>
          </a:prstGeom>
        </p:spPr>
      </p:pic>
      <p:pic>
        <p:nvPicPr>
          <p:cNvPr id="9" name="Picture 8" descr="Enlist_Logo_Horz_4C_wTag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327" y="2535797"/>
            <a:ext cx="2267006" cy="1240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4" y="5901760"/>
            <a:ext cx="2783542" cy="5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8592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3E0977-CC2B-405B-9819-18B2220BF653}" type="datetimeFigureOut">
              <a:rPr lang="en-US" smtClean="0">
                <a:solidFill>
                  <a:srgbClr val="000000"/>
                </a:solidFill>
              </a:rPr>
              <a:pPr/>
              <a:t>12/10/2020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27FC582-A47F-4535-81F4-3BED8C15164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9445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CA461883-5ED5-41CC-AE9A-D832FD7BA740}" type="datetimeFigureOut">
              <a:rPr lang="en-US" smtClean="0">
                <a:solidFill>
                  <a:srgbClr val="000000"/>
                </a:solidFill>
              </a:rPr>
              <a:pPr/>
              <a:t>12/10/2020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1306ABBF-CAB9-4272-843A-C959A28D837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564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4" y="-1"/>
            <a:ext cx="9143999" cy="6858000"/>
          </a:xfrm>
          <a:prstGeom prst="rect">
            <a:avLst/>
          </a:prstGeom>
          <a:solidFill>
            <a:srgbClr val="185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-35" t="7715" r="1" b="18980"/>
          <a:stretch/>
        </p:blipFill>
        <p:spPr>
          <a:xfrm>
            <a:off x="57153" y="0"/>
            <a:ext cx="9143999" cy="6746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2" y="2228605"/>
            <a:ext cx="6858000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2" y="4708282"/>
            <a:ext cx="6858000" cy="653964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361517"/>
            <a:ext cx="4414839" cy="406400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2" y="6351981"/>
            <a:ext cx="9143999" cy="50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268682" y="6356354"/>
            <a:ext cx="3670411" cy="50164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i="1" dirty="0">
                <a:latin typeface="Arial" charset="0"/>
                <a:ea typeface="Arial" charset="0"/>
                <a:cs typeface="Arial" charset="0"/>
              </a:rPr>
              <a:t>Insert Risk Classification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707136"/>
            <a:ext cx="3608832" cy="112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4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4204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7840" y="1524001"/>
            <a:ext cx="8212136" cy="60007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3455" y="491455"/>
            <a:ext cx="8196093" cy="1032545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25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Enlist_Logo_Horz_4C_wTag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723" y="4144307"/>
            <a:ext cx="2311825" cy="12650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4" y="5901760"/>
            <a:ext cx="2783542" cy="507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12895" y="5900133"/>
            <a:ext cx="1666653" cy="5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4748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" y="6356350"/>
            <a:ext cx="9143999" cy="501651"/>
          </a:xfrm>
          <a:prstGeom prst="rect">
            <a:avLst/>
          </a:prstGeom>
          <a:solidFill>
            <a:srgbClr val="185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268682" y="6356354"/>
            <a:ext cx="3670411" cy="50164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Insert Risk Classification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2" y="2228605"/>
            <a:ext cx="6858000" cy="2387600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spcBef>
                <a:spcPts val="450"/>
              </a:spcBef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2" y="4708282"/>
            <a:ext cx="6858000" cy="653964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36BDE1-9F69-D444-9770-E7676ED45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361517"/>
            <a:ext cx="4414839" cy="406400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707137"/>
            <a:ext cx="3608832" cy="1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57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236561"/>
            <a:ext cx="7886700" cy="1000837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2044618"/>
            <a:ext cx="7886700" cy="4132348"/>
          </a:xfrm>
        </p:spPr>
        <p:txBody>
          <a:bodyPr>
            <a:noAutofit/>
          </a:bodyPr>
          <a:lstStyle>
            <a:lvl1pPr>
              <a:spcBef>
                <a:spcPts val="450"/>
              </a:spcBef>
              <a:spcAft>
                <a:spcPts val="450"/>
              </a:spcAft>
              <a:defRPr/>
            </a:lvl1pPr>
            <a:lvl2pPr>
              <a:spcBef>
                <a:spcPts val="450"/>
              </a:spcBef>
              <a:spcAft>
                <a:spcPts val="450"/>
              </a:spcAft>
              <a:defRPr/>
            </a:lvl2pPr>
            <a:lvl3pPr>
              <a:spcBef>
                <a:spcPts val="450"/>
              </a:spcBef>
              <a:spcAft>
                <a:spcPts val="450"/>
              </a:spcAft>
              <a:defRPr/>
            </a:lvl3pPr>
            <a:lvl4pPr>
              <a:spcBef>
                <a:spcPts val="450"/>
              </a:spcBef>
              <a:spcAft>
                <a:spcPts val="450"/>
              </a:spcAft>
              <a:defRPr/>
            </a:lvl4pPr>
            <a:lvl5pPr>
              <a:spcBef>
                <a:spcPts val="450"/>
              </a:spcBef>
              <a:spcAft>
                <a:spcPts val="4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BDE1-9F69-D444-9770-E7676ED456C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389" y="1239723"/>
            <a:ext cx="7886700" cy="584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8228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2048256"/>
            <a:ext cx="7886700" cy="4133088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  <a:defRPr/>
            </a:lvl1pPr>
            <a:lvl2pPr marL="179780" indent="0">
              <a:buNone/>
              <a:defRPr/>
            </a:lvl2pPr>
            <a:lvl3pPr marL="338129" indent="0">
              <a:buNone/>
              <a:defRPr/>
            </a:lvl3pPr>
            <a:lvl4pPr marL="507194" indent="0">
              <a:buNone/>
              <a:defRPr/>
            </a:lvl4pPr>
            <a:lvl5pPr marL="64530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2" y="236561"/>
            <a:ext cx="7886700" cy="1000837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389" y="1239723"/>
            <a:ext cx="7886700" cy="584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BDE1-9F69-D444-9770-E7676ED456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2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1373866"/>
            <a:ext cx="7886700" cy="4878907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  <a:defRPr/>
            </a:lvl1pPr>
            <a:lvl2pPr marL="179780" indent="0">
              <a:buNone/>
              <a:defRPr/>
            </a:lvl2pPr>
            <a:lvl3pPr marL="338129" indent="0">
              <a:buNone/>
              <a:defRPr/>
            </a:lvl3pPr>
            <a:lvl4pPr marL="507194" indent="0">
              <a:buNone/>
              <a:defRPr/>
            </a:lvl4pPr>
            <a:lvl5pPr marL="64530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2" y="236561"/>
            <a:ext cx="7886700" cy="1000837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BDE1-9F69-D444-9770-E7676ED456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22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ra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1960392"/>
            <a:ext cx="7886700" cy="4294847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  <a:defRPr sz="900"/>
            </a:lvl1pPr>
            <a:lvl2pPr marL="179780" indent="0">
              <a:buNone/>
              <a:defRPr/>
            </a:lvl2pPr>
            <a:lvl3pPr marL="338129" indent="0">
              <a:buNone/>
              <a:defRPr/>
            </a:lvl3pPr>
            <a:lvl4pPr marL="507194" indent="0">
              <a:buNone/>
              <a:defRPr/>
            </a:lvl4pPr>
            <a:lvl5pPr marL="64530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2" y="162668"/>
            <a:ext cx="7886700" cy="100083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389" y="1165829"/>
            <a:ext cx="7886700" cy="584200"/>
          </a:xfrm>
        </p:spPr>
        <p:txBody>
          <a:bodyPr>
            <a:noAutofit/>
          </a:bodyPr>
          <a:lstStyle>
            <a:lvl1pPr marL="0" indent="0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50" y="6356353"/>
            <a:ext cx="514351" cy="501649"/>
          </a:xfrm>
        </p:spPr>
        <p:txBody>
          <a:bodyPr/>
          <a:lstStyle/>
          <a:p>
            <a:fld id="{1F36BDE1-9F69-D444-9770-E7676ED456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98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9" y="981862"/>
            <a:ext cx="7886700" cy="2852737"/>
          </a:xfrm>
        </p:spPr>
        <p:txBody>
          <a:bodyPr anchor="b">
            <a:noAutofit/>
          </a:bodyPr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9" y="3861585"/>
            <a:ext cx="7886700" cy="1500187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50" y="6356353"/>
            <a:ext cx="514351" cy="501649"/>
          </a:xfrm>
        </p:spPr>
        <p:txBody>
          <a:bodyPr/>
          <a:lstStyle/>
          <a:p>
            <a:fld id="{1F36BDE1-9F69-D444-9770-E7676ED456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29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9144000" cy="6364817"/>
          </a:xfrm>
        </p:spPr>
        <p:txBody>
          <a:bodyPr/>
          <a:lstStyle/>
          <a:p>
            <a:r>
              <a:rPr lang="en-US" dirty="0"/>
              <a:t>Click Image Icon to Insert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9" y="981862"/>
            <a:ext cx="7886700" cy="2852737"/>
          </a:xfrm>
        </p:spPr>
        <p:txBody>
          <a:bodyPr anchor="b">
            <a:noAutofit/>
          </a:bodyPr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9" y="3861585"/>
            <a:ext cx="7886700" cy="1500187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50" y="6356353"/>
            <a:ext cx="514351" cy="501649"/>
          </a:xfrm>
        </p:spPr>
        <p:txBody>
          <a:bodyPr/>
          <a:lstStyle/>
          <a:p>
            <a:fld id="{1F36BDE1-9F69-D444-9770-E7676ED456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53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"/>
            <a:ext cx="4514851" cy="650425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2" y="272958"/>
            <a:ext cx="3868341" cy="999201"/>
          </a:xfrm>
        </p:spPr>
        <p:txBody>
          <a:bodyPr>
            <a:noAutofit/>
          </a:bodyPr>
          <a:lstStyle/>
          <a:p>
            <a:r>
              <a:rPr lang="en-US"/>
              <a:t>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47251"/>
            <a:ext cx="3868340" cy="4042415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  <a:defRPr sz="1050"/>
            </a:lvl1pPr>
            <a:lvl2pPr marL="179780" indent="0">
              <a:buNone/>
              <a:defRPr sz="1050"/>
            </a:lvl2pPr>
            <a:lvl3pPr marL="338129" indent="0">
              <a:buNone/>
              <a:defRPr sz="1050"/>
            </a:lvl3pPr>
            <a:lvl4pPr marL="507194" indent="0">
              <a:buNone/>
              <a:defRPr sz="1050"/>
            </a:lvl4pPr>
            <a:lvl5pPr marL="645303" indent="0">
              <a:buNone/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272687"/>
            <a:ext cx="3869532" cy="584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50" y="6356353"/>
            <a:ext cx="514351" cy="501649"/>
          </a:xfrm>
        </p:spPr>
        <p:txBody>
          <a:bodyPr/>
          <a:lstStyle/>
          <a:p>
            <a:fld id="{1F36BDE1-9F69-D444-9770-E7676ED456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7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50" y="6356353"/>
            <a:ext cx="514351" cy="501649"/>
          </a:xfrm>
        </p:spPr>
        <p:txBody>
          <a:bodyPr/>
          <a:lstStyle/>
          <a:p>
            <a:fld id="{1F36BDE1-9F69-D444-9770-E7676ED456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0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3"/>
            <a:ext cx="8229600" cy="276999"/>
          </a:xfrm>
        </p:spPr>
        <p:txBody>
          <a:bodyPr/>
          <a:lstStyle>
            <a:lvl1pPr>
              <a:defRPr sz="1013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6" y="6300217"/>
            <a:ext cx="1782857" cy="34742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60119"/>
            <a:ext cx="381000" cy="7784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506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520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338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99"/>
          <a:stretch/>
        </p:blipFill>
        <p:spPr>
          <a:xfrm>
            <a:off x="-21265" y="-10633"/>
            <a:ext cx="9175469" cy="6417802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7840" y="1524001"/>
            <a:ext cx="8212136" cy="60007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500" b="1" baseline="0">
                <a:solidFill>
                  <a:srgbClr val="007C92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3455" y="491455"/>
            <a:ext cx="8196093" cy="1032545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250" cap="none" baseline="0">
                <a:solidFill>
                  <a:srgbClr val="007C9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Enlist_Logo_Horz_4C_wTag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723" y="4144307"/>
            <a:ext cx="2311825" cy="12650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4" y="5901760"/>
            <a:ext cx="2783542" cy="5070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12895" y="5900133"/>
            <a:ext cx="1666653" cy="5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46444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01077" y="6527801"/>
            <a:ext cx="291703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defTabSz="257162" fontAlgn="base">
              <a:spcBef>
                <a:spcPct val="0"/>
              </a:spcBef>
              <a:spcAft>
                <a:spcPct val="0"/>
              </a:spcAft>
              <a:defRPr/>
            </a:pPr>
            <a:fld id="{67DC63BA-8C3E-4B04-8932-1729D2F7883F}" type="slidenum">
              <a:rPr lang="en-US" sz="506" smtClean="0">
                <a:ea typeface="ＭＳ Ｐゴシック" charset="-128"/>
                <a:cs typeface="Calibri"/>
              </a:rPr>
              <a:pPr defTabSz="2571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506" dirty="0">
              <a:ea typeface="ＭＳ Ｐゴシック" charset="-128"/>
              <a:cs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9" y="6527801"/>
            <a:ext cx="3806428" cy="365125"/>
          </a:xfrm>
          <a:prstGeom prst="rect">
            <a:avLst/>
          </a:prstGeom>
        </p:spPr>
        <p:txBody>
          <a:bodyPr/>
          <a:lstStyle>
            <a:lvl1pPr algn="r" defTabSz="257162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506" dirty="0">
                <a:ea typeface="ＭＳ Ｐゴシック" charset="-128"/>
                <a:cs typeface="Calibri"/>
              </a:rPr>
              <a:t>DowDuPont 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72452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7840" y="1524001"/>
            <a:ext cx="8212136" cy="60007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3455" y="491455"/>
            <a:ext cx="8196093" cy="1032545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25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Enlist_Logo_Horz_4C_wTag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723" y="4144307"/>
            <a:ext cx="2311825" cy="12650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4" y="5901760"/>
            <a:ext cx="2783542" cy="507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12895" y="5900133"/>
            <a:ext cx="1666653" cy="5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771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2156"/>
            <a:ext cx="9160328" cy="6878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7840" y="1524001"/>
            <a:ext cx="8212136" cy="60007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3455" y="491455"/>
            <a:ext cx="8196093" cy="1032545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250" cap="none" baseline="0">
                <a:solidFill>
                  <a:srgbClr val="007C9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Enlist_Logo_Horz_4C_wTag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723" y="4144307"/>
            <a:ext cx="2311825" cy="12650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4" y="5901760"/>
            <a:ext cx="2783542" cy="507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12895" y="5900133"/>
            <a:ext cx="1666653" cy="5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6425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7840" y="1524001"/>
            <a:ext cx="8212136" cy="60007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3455" y="491455"/>
            <a:ext cx="8196093" cy="1032545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25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Enlist_Logo_Horz_4C_wTag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723" y="4144307"/>
            <a:ext cx="2311825" cy="12650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4" y="5901760"/>
            <a:ext cx="2783542" cy="5070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12895" y="5900133"/>
            <a:ext cx="1666653" cy="5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7427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7840" y="1524001"/>
            <a:ext cx="8212136" cy="60007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3455" y="491455"/>
            <a:ext cx="8196093" cy="1032545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25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Enlist_Logo_Horz_4C_wTag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723" y="4144307"/>
            <a:ext cx="2311825" cy="12650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4" y="5901760"/>
            <a:ext cx="2783542" cy="5070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12895" y="5900133"/>
            <a:ext cx="1666653" cy="5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824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" y="-11724"/>
            <a:ext cx="9132709" cy="68495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7840" y="1524001"/>
            <a:ext cx="8212136" cy="60007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3455" y="491455"/>
            <a:ext cx="8196093" cy="1032545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250" cap="none" baseline="0">
                <a:solidFill>
                  <a:srgbClr val="007C9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2" name="Picture 11" descr="Enlist_Logo_Horz_4C_wTag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723" y="4144307"/>
            <a:ext cx="2311825" cy="12650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4" y="5901760"/>
            <a:ext cx="2783542" cy="507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12895" y="5900133"/>
            <a:ext cx="1666653" cy="5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9940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ybean_0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7840" y="1524001"/>
            <a:ext cx="8212136" cy="60007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3455" y="491455"/>
            <a:ext cx="8196093" cy="1032545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25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Enlist_Logo_Horz_4C_wTag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723" y="4144307"/>
            <a:ext cx="2311825" cy="1265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14" y="5901760"/>
            <a:ext cx="2783542" cy="507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12895" y="5900133"/>
            <a:ext cx="1666653" cy="5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3028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457200" y="946784"/>
            <a:ext cx="822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576"/>
            <a:ext cx="8229600" cy="79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4164"/>
            <a:ext cx="8229600" cy="496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5671213" y="6354224"/>
            <a:ext cx="2593339" cy="22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6C6F70"/>
              </a:solidFill>
            </a:endParaRPr>
          </a:p>
        </p:txBody>
      </p:sp>
      <p:pic>
        <p:nvPicPr>
          <p:cNvPr id="11" name="Picture 10" descr="Enlist_Logo_Horz_4C_wTag.eps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58" y="216316"/>
            <a:ext cx="1153042" cy="630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6267490"/>
            <a:ext cx="1462498" cy="3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dt="0"/>
  <p:txStyles>
    <p:titleStyle>
      <a:lvl1pPr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216000" indent="-216000" algn="l" rtl="0" eaLnBrk="1" fontAlgn="base" hangingPunct="1">
        <a:lnSpc>
          <a:spcPts val="1950"/>
        </a:lnSpc>
        <a:spcBef>
          <a:spcPct val="4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500">
          <a:solidFill>
            <a:schemeClr val="tx1"/>
          </a:solidFill>
          <a:latin typeface="Arial"/>
          <a:ea typeface="+mn-ea"/>
          <a:cs typeface="Arial"/>
        </a:defRPr>
      </a:lvl1pPr>
      <a:lvl2pPr marL="432000" indent="-216000" algn="l" rtl="0" eaLnBrk="1" fontAlgn="base" hangingPunct="1">
        <a:lnSpc>
          <a:spcPts val="1950"/>
        </a:lnSpc>
        <a:spcBef>
          <a:spcPct val="15000"/>
        </a:spcBef>
        <a:spcAft>
          <a:spcPct val="0"/>
        </a:spcAft>
        <a:buFont typeface="Wingdings" panose="05000000000000000000" pitchFamily="2" charset="2"/>
        <a:buChar char="§"/>
        <a:defRPr sz="1350">
          <a:solidFill>
            <a:schemeClr val="tx1"/>
          </a:solidFill>
          <a:latin typeface="Arial"/>
          <a:ea typeface="+mn-ea"/>
          <a:cs typeface="Arial"/>
        </a:defRPr>
      </a:lvl2pPr>
      <a:lvl3pPr marL="661500" indent="-216000" algn="l" rtl="0" eaLnBrk="1" fontAlgn="base" hangingPunct="1">
        <a:lnSpc>
          <a:spcPts val="1950"/>
        </a:lnSpc>
        <a:spcBef>
          <a:spcPts val="0"/>
        </a:spcBef>
        <a:spcAft>
          <a:spcPct val="0"/>
        </a:spcAft>
        <a:buFont typeface="Arial" pitchFamily="34" charset="0"/>
        <a:buChar char="−"/>
        <a:tabLst/>
        <a:defRPr sz="1200">
          <a:solidFill>
            <a:schemeClr val="tx1"/>
          </a:solidFill>
          <a:latin typeface="Arial"/>
          <a:ea typeface="+mn-ea"/>
          <a:cs typeface="Arial"/>
        </a:defRPr>
      </a:lvl3pPr>
      <a:lvl4pPr marL="864000" indent="-216000"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Arial"/>
          <a:ea typeface="+mn-ea"/>
          <a:cs typeface="Arial"/>
        </a:defRPr>
      </a:lvl4pPr>
      <a:lvl5pPr marL="1080000" indent="-216000"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900">
          <a:solidFill>
            <a:schemeClr val="tx1"/>
          </a:solidFill>
          <a:latin typeface="Arial"/>
          <a:ea typeface="+mn-ea"/>
          <a:cs typeface="Arial"/>
        </a:defRPr>
      </a:lvl5pPr>
      <a:lvl6pPr marL="1202531" indent="-130969" algn="l" rtl="0" eaLnBrk="1" fontAlgn="base" hangingPunct="1">
        <a:spcBef>
          <a:spcPct val="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ea typeface="+mn-ea"/>
        </a:defRPr>
      </a:lvl6pPr>
      <a:lvl7pPr marL="1545431" indent="-130969" algn="l" rtl="0" eaLnBrk="1" fontAlgn="base" hangingPunct="1">
        <a:spcBef>
          <a:spcPct val="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ea typeface="+mn-ea"/>
        </a:defRPr>
      </a:lvl7pPr>
      <a:lvl8pPr marL="1888331" indent="-130969" algn="l" rtl="0" eaLnBrk="1" fontAlgn="base" hangingPunct="1">
        <a:spcBef>
          <a:spcPct val="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ea typeface="+mn-ea"/>
        </a:defRPr>
      </a:lvl8pPr>
      <a:lvl9pPr marL="2231231" indent="-130969" algn="l" rtl="0" eaLnBrk="1" fontAlgn="base" hangingPunct="1">
        <a:spcBef>
          <a:spcPct val="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339274" y="6356353"/>
            <a:ext cx="7804727" cy="501649"/>
          </a:xfrm>
          <a:prstGeom prst="rect">
            <a:avLst/>
          </a:prstGeom>
          <a:solidFill>
            <a:srgbClr val="185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1455494" y="6367570"/>
            <a:ext cx="3033396" cy="4600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Agriculture Division of </a:t>
            </a:r>
            <a:r>
              <a:rPr lang="en-US" sz="675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DowDuPont</a:t>
            </a:r>
            <a:endParaRPr lang="en-US" sz="675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4864327" y="6367566"/>
            <a:ext cx="3670411" cy="4555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75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Insert Risk Classification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28652" y="254762"/>
            <a:ext cx="7886700" cy="1435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8652" y="2492992"/>
            <a:ext cx="7886700" cy="368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0" y="6356353"/>
            <a:ext cx="514351" cy="501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1F36BDE1-9F69-D444-9770-E7676ED45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" y="6349415"/>
            <a:ext cx="1339274" cy="508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82572" y="6498870"/>
            <a:ext cx="1036320" cy="2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110000"/>
        </a:lnSpc>
        <a:spcBef>
          <a:spcPts val="56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05984" indent="-126203" algn="l" defTabSz="514337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76238" indent="-138110" algn="l" defTabSz="514337" rtl="0" eaLnBrk="1" latinLnBrk="0" hangingPunct="1">
        <a:lnSpc>
          <a:spcPct val="110000"/>
        </a:lnSpc>
        <a:spcBef>
          <a:spcPts val="281"/>
        </a:spcBef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5303" indent="-138110" algn="l" defTabSz="514337" rtl="0" eaLnBrk="1" latinLnBrk="0" hangingPunct="1">
        <a:lnSpc>
          <a:spcPct val="110000"/>
        </a:lnSpc>
        <a:spcBef>
          <a:spcPts val="281"/>
        </a:spcBef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14368" indent="-169065" algn="l" defTabSz="514337" rtl="0" eaLnBrk="1" latinLnBrk="0" hangingPunct="1">
        <a:lnSpc>
          <a:spcPct val="110000"/>
        </a:lnSpc>
        <a:spcBef>
          <a:spcPts val="281"/>
        </a:spcBef>
        <a:buFont typeface="Arial" panose="020B0604020202020204" pitchFamily="34" charset="0"/>
        <a:buChar char="•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455319" y="3214688"/>
            <a:ext cx="138550" cy="5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3" tIns="34286" rIns="68573" bIns="34286">
            <a:spAutoFit/>
          </a:bodyPr>
          <a:lstStyle/>
          <a:p>
            <a:endParaRPr lang="en-US" sz="33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897883" y="379830"/>
            <a:ext cx="7255517" cy="5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6" rIns="68573" bIns="34286">
            <a:spAutoFit/>
          </a:bodyPr>
          <a:lstStyle/>
          <a:p>
            <a:pPr algn="ctr"/>
            <a:r>
              <a:rPr lang="en-US" sz="3300" b="1" dirty="0">
                <a:solidFill>
                  <a:srgbClr val="4A5EF0"/>
                </a:solidFill>
              </a:rPr>
              <a:t> 2021 Corteva</a:t>
            </a:r>
            <a:r>
              <a:rPr lang="en-US" sz="3300" b="1" baseline="30000" dirty="0">
                <a:solidFill>
                  <a:srgbClr val="4A5EF0"/>
                </a:solidFill>
              </a:rPr>
              <a:t>™</a:t>
            </a:r>
            <a:r>
              <a:rPr lang="en-US" sz="3300" b="1" dirty="0">
                <a:solidFill>
                  <a:srgbClr val="4A5EF0"/>
                </a:solidFill>
              </a:rPr>
              <a:t> Weed Control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143000" y="3386138"/>
            <a:ext cx="6858000" cy="3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6" rIns="68573" bIns="34286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09601" y="1268539"/>
            <a:ext cx="3657600" cy="42703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6" rIns="68573" bIns="3428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u="sng" dirty="0">
                <a:solidFill>
                  <a:schemeClr val="accent2"/>
                </a:solidFill>
              </a:rPr>
              <a:t>Corn</a:t>
            </a:r>
            <a:r>
              <a:rPr lang="en-US" b="1" u="sng" dirty="0">
                <a:solidFill>
                  <a:srgbClr val="000066"/>
                </a:solidFill>
              </a:rPr>
              <a:t> </a:t>
            </a:r>
            <a:endParaRPr lang="en-US" sz="1350" b="1" dirty="0"/>
          </a:p>
          <a:p>
            <a:pPr algn="ctr">
              <a:spcBef>
                <a:spcPct val="50000"/>
              </a:spcBef>
            </a:pPr>
            <a:r>
              <a:rPr lang="en-US" b="1" dirty="0"/>
              <a:t>1½ - 2 </a:t>
            </a:r>
            <a:r>
              <a:rPr lang="en-US" b="1" dirty="0" err="1"/>
              <a:t>Qt</a:t>
            </a:r>
            <a:r>
              <a:rPr lang="en-US" b="1" dirty="0"/>
              <a:t> Keystone</a:t>
            </a:r>
            <a:r>
              <a:rPr lang="en-US" b="1" baseline="30000" dirty="0"/>
              <a:t>®</a:t>
            </a:r>
            <a:r>
              <a:rPr lang="en-US" b="1" dirty="0"/>
              <a:t> LA NXT </a:t>
            </a:r>
            <a:r>
              <a:rPr lang="en-US" sz="1350" i="1" u="sng" dirty="0"/>
              <a:t>or</a:t>
            </a:r>
            <a:r>
              <a:rPr lang="en-US" b="1" dirty="0"/>
              <a:t>         1¾ - 2 pint Surpass</a:t>
            </a:r>
            <a:r>
              <a:rPr lang="en-US" b="1" baseline="30000" dirty="0"/>
              <a:t>®</a:t>
            </a:r>
            <a:r>
              <a:rPr lang="en-US" b="1" dirty="0"/>
              <a:t> NXT   </a:t>
            </a:r>
            <a:r>
              <a:rPr lang="en-US" sz="1350" i="1" u="sng" dirty="0"/>
              <a:t>or</a:t>
            </a:r>
            <a:r>
              <a:rPr lang="en-US" b="1" dirty="0"/>
              <a:t>                     1¼ Quart Resicore</a:t>
            </a:r>
            <a:r>
              <a:rPr lang="en-US" b="1" baseline="30000" dirty="0"/>
              <a:t>® </a:t>
            </a:r>
            <a:r>
              <a:rPr lang="en-US" b="1" dirty="0"/>
              <a:t>   </a:t>
            </a:r>
            <a:r>
              <a:rPr lang="en-US" sz="1350" i="1" u="sng" dirty="0"/>
              <a:t>or</a:t>
            </a:r>
            <a:r>
              <a:rPr lang="en-US" dirty="0"/>
              <a:t> </a:t>
            </a:r>
            <a:r>
              <a:rPr lang="en-US" b="1" dirty="0"/>
              <a:t>                  1¾ - 2½ pt SureStart</a:t>
            </a:r>
            <a:r>
              <a:rPr lang="en-US" b="1" baseline="30000" dirty="0"/>
              <a:t>®</a:t>
            </a:r>
            <a:r>
              <a:rPr lang="en-US" b="1" dirty="0"/>
              <a:t> II   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sz="1350" i="1" u="sng" dirty="0"/>
              <a:t>followed by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   1¼ - 2 Quarts Resicore</a:t>
            </a:r>
            <a:r>
              <a:rPr lang="en-US" b="1" baseline="30000" dirty="0">
                <a:cs typeface="Arial" panose="020B0604020202020204" pitchFamily="34" charset="0"/>
              </a:rPr>
              <a:t> ®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sz="1350" b="1" dirty="0">
                <a:cs typeface="Arial" panose="020B0604020202020204" pitchFamily="34" charset="0"/>
              </a:rPr>
              <a:t> </a:t>
            </a:r>
            <a:r>
              <a:rPr lang="en-US" sz="1050" b="1" i="1" dirty="0">
                <a:cs typeface="Arial" panose="020B0604020202020204" pitchFamily="34" charset="0"/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sz="1050" b="1" i="1" dirty="0">
                <a:cs typeface="Arial" panose="020B0604020202020204" pitchFamily="34" charset="0"/>
              </a:rPr>
              <a:t>  </a:t>
            </a:r>
            <a:r>
              <a:rPr lang="en-US" sz="1050" i="1" u="sng" dirty="0">
                <a:cs typeface="Arial" panose="020B0604020202020204" pitchFamily="34" charset="0"/>
              </a:rPr>
              <a:t>or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cs typeface="Arial" panose="020B0604020202020204" pitchFamily="34" charset="0"/>
              </a:rPr>
              <a:t>4.0 ounces Realm</a:t>
            </a:r>
            <a:r>
              <a:rPr lang="en-US" b="1" baseline="30000" dirty="0">
                <a:cs typeface="Arial" panose="020B0604020202020204" pitchFamily="34" charset="0"/>
              </a:rPr>
              <a:t>®</a:t>
            </a:r>
            <a:r>
              <a:rPr lang="en-US" sz="1350" b="1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Q</a:t>
            </a:r>
            <a:r>
              <a:rPr lang="en-US" sz="1350" b="1" dirty="0">
                <a:cs typeface="Arial" panose="020B0604020202020204" pitchFamily="34" charset="0"/>
              </a:rPr>
              <a:t>                                           </a:t>
            </a:r>
            <a:r>
              <a:rPr lang="en-US" sz="1350" i="1" u="sng" dirty="0">
                <a:cs typeface="Arial" panose="020B0604020202020204" pitchFamily="34" charset="0"/>
              </a:rPr>
              <a:t>Plus</a:t>
            </a:r>
            <a:r>
              <a:rPr lang="en-US" sz="1350" b="1" dirty="0">
                <a:cs typeface="Arial" panose="020B0604020202020204" pitchFamily="34" charset="0"/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Abundit</a:t>
            </a:r>
            <a:r>
              <a:rPr lang="en-US" b="1" baseline="30000" dirty="0"/>
              <a:t>® </a:t>
            </a:r>
            <a:r>
              <a:rPr lang="en-US" b="1" dirty="0"/>
              <a:t>Edge  </a:t>
            </a:r>
            <a:r>
              <a:rPr lang="en-US" sz="1350" i="1" u="sng" dirty="0"/>
              <a:t>or</a:t>
            </a:r>
            <a:r>
              <a:rPr lang="en-US" b="1" dirty="0"/>
              <a:t>  Durango</a:t>
            </a:r>
            <a:r>
              <a:rPr lang="en-US" b="1" baseline="30000" dirty="0"/>
              <a:t>® </a:t>
            </a:r>
            <a:r>
              <a:rPr lang="en-US" b="1" dirty="0"/>
              <a:t>        </a:t>
            </a:r>
            <a:r>
              <a:rPr lang="en-US" sz="1350" i="1" u="sng" dirty="0"/>
              <a:t>Plus</a:t>
            </a:r>
            <a:r>
              <a:rPr lang="en-US" sz="1350" b="1" dirty="0"/>
              <a:t>                                                                  </a:t>
            </a:r>
            <a:r>
              <a:rPr lang="en-US" b="1" dirty="0"/>
              <a:t>½ - 2 pint atrazine 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876800" y="1268538"/>
            <a:ext cx="3657599" cy="43050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6" rIns="68573" bIns="3428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u="sng" dirty="0">
                <a:solidFill>
                  <a:schemeClr val="accent2"/>
                </a:solidFill>
              </a:rPr>
              <a:t>Enlist</a:t>
            </a:r>
            <a:r>
              <a:rPr lang="en-US" sz="3000" b="1" u="sng" baseline="30000" dirty="0">
                <a:solidFill>
                  <a:schemeClr val="accent2"/>
                </a:solidFill>
              </a:rPr>
              <a:t>®</a:t>
            </a:r>
            <a:r>
              <a:rPr lang="en-US" sz="3000" b="1" u="sng" dirty="0">
                <a:solidFill>
                  <a:schemeClr val="accent2"/>
                </a:solidFill>
              </a:rPr>
              <a:t> Soybeans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4.0 - 6.0 ounces Sonic</a:t>
            </a:r>
            <a:r>
              <a:rPr lang="en-US" b="1" baseline="30000" dirty="0"/>
              <a:t>® </a:t>
            </a:r>
            <a:r>
              <a:rPr lang="en-US" b="1" dirty="0"/>
              <a:t> </a:t>
            </a:r>
            <a:r>
              <a:rPr lang="en-US" sz="1350" i="1" u="sng" dirty="0"/>
              <a:t>or</a:t>
            </a:r>
            <a:r>
              <a:rPr lang="en-US" b="1" dirty="0"/>
              <a:t>                2.8 - 3.5 ounces Surveil</a:t>
            </a:r>
            <a:r>
              <a:rPr lang="en-US" b="1" baseline="30000" dirty="0"/>
              <a:t>®</a:t>
            </a:r>
            <a:r>
              <a:rPr lang="en-US" b="1" dirty="0"/>
              <a:t> </a:t>
            </a:r>
            <a:r>
              <a:rPr lang="en-US" sz="1350" i="1" u="sng" dirty="0"/>
              <a:t>or</a:t>
            </a:r>
            <a:r>
              <a:rPr lang="en-US" i="1" dirty="0"/>
              <a:t>   </a:t>
            </a:r>
            <a:r>
              <a:rPr lang="en-US" b="1" dirty="0"/>
              <a:t>                                                                 2.8 - 3.5 ounces Enlite</a:t>
            </a:r>
            <a:r>
              <a:rPr lang="en-US" b="1" baseline="30000" dirty="0"/>
              <a:t>®</a:t>
            </a:r>
            <a:r>
              <a:rPr lang="en-US" b="1" dirty="0"/>
              <a:t>  </a:t>
            </a:r>
            <a:r>
              <a:rPr lang="en-US" sz="1350" i="1" u="sng" dirty="0"/>
              <a:t>or </a:t>
            </a:r>
            <a:r>
              <a:rPr lang="en-US" b="1" dirty="0"/>
              <a:t>        1.0 pint Kyber™                  </a:t>
            </a:r>
          </a:p>
          <a:p>
            <a:pPr algn="ctr">
              <a:spcBef>
                <a:spcPct val="50000"/>
              </a:spcBef>
            </a:pPr>
            <a:r>
              <a:rPr lang="en-US" sz="1350" i="1" u="sng" dirty="0"/>
              <a:t>followed by</a:t>
            </a:r>
            <a:r>
              <a:rPr lang="en-US" sz="1350" dirty="0">
                <a:cs typeface="Arial" panose="020B0604020202020204" pitchFamily="34" charset="0"/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en-US" sz="1350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32 oz Enlist One</a:t>
            </a:r>
            <a:r>
              <a:rPr lang="en-US" b="1" baseline="30000" dirty="0">
                <a:cs typeface="Arial" panose="020B0604020202020204" pitchFamily="34" charset="0"/>
              </a:rPr>
              <a:t>™</a:t>
            </a:r>
            <a:r>
              <a:rPr lang="en-US" b="1" dirty="0">
                <a:cs typeface="Arial" panose="020B0604020202020204" pitchFamily="34" charset="0"/>
              </a:rPr>
              <a:t>         </a:t>
            </a:r>
            <a:r>
              <a:rPr lang="en-US" sz="800" dirty="0">
                <a:cs typeface="Arial" panose="020B0604020202020204" pitchFamily="34" charset="0"/>
              </a:rPr>
              <a:t>                          </a:t>
            </a:r>
            <a:r>
              <a:rPr lang="en-US" sz="1350" i="1" u="sng" dirty="0">
                <a:cs typeface="Arial" panose="020B0604020202020204" pitchFamily="34" charset="0"/>
              </a:rPr>
              <a:t>Plus</a:t>
            </a:r>
            <a:r>
              <a:rPr lang="en-US" sz="1350" b="1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                                                       1.0 pint EverpreX™                        </a:t>
            </a:r>
            <a:r>
              <a:rPr lang="en-US" sz="1350" i="1" u="sng" dirty="0">
                <a:cs typeface="Arial" panose="020B0604020202020204" pitchFamily="34" charset="0"/>
              </a:rPr>
              <a:t>Plus</a:t>
            </a:r>
            <a:r>
              <a:rPr lang="en-US" sz="1350" dirty="0">
                <a:cs typeface="Arial" panose="020B0604020202020204" pitchFamily="34" charset="0"/>
              </a:rPr>
              <a:t>  </a:t>
            </a:r>
            <a:r>
              <a:rPr lang="en-US" dirty="0">
                <a:cs typeface="Arial" panose="020B0604020202020204" pitchFamily="34" charset="0"/>
              </a:rPr>
              <a:t>                                                     </a:t>
            </a:r>
            <a:r>
              <a:rPr lang="en-US" b="1" dirty="0">
                <a:cs typeface="Arial" panose="020B0604020202020204" pitchFamily="34" charset="0"/>
              </a:rPr>
              <a:t>32 ounces Durango</a:t>
            </a:r>
            <a:r>
              <a:rPr lang="en-US" b="1" baseline="30000" dirty="0">
                <a:cs typeface="Arial" panose="020B0604020202020204" pitchFamily="34" charset="0"/>
              </a:rPr>
              <a:t>®</a:t>
            </a:r>
            <a:r>
              <a:rPr lang="en-US" b="1" dirty="0">
                <a:cs typeface="Arial" panose="020B0604020202020204" pitchFamily="34" charset="0"/>
              </a:rPr>
              <a:t>  DMA  </a:t>
            </a:r>
            <a:r>
              <a:rPr lang="en-US" b="1" dirty="0"/>
              <a:t>                or glufosinate     </a:t>
            </a:r>
          </a:p>
          <a:p>
            <a:pPr algn="ctr">
              <a:spcBef>
                <a:spcPct val="50000"/>
              </a:spcBef>
            </a:pPr>
            <a:endParaRPr lang="en-US" b="1" dirty="0"/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371601" y="5815940"/>
            <a:ext cx="7162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800" dirty="0">
                <a:latin typeface="Trebuchet MS" pitchFamily="34" charset="0"/>
              </a:rPr>
              <a:t>Corteva &amp; Kyber are trademarks of Corteva Agrisciences.  Abundit, Enlite, EverpreX &amp; Realm are registered trademarks of DuPont or its affiliates.</a:t>
            </a:r>
          </a:p>
          <a:p>
            <a:pPr algn="ctr" eaLnBrk="0" hangingPunct="0"/>
            <a:r>
              <a:rPr lang="en-US" sz="800" dirty="0">
                <a:latin typeface="Trebuchet MS" pitchFamily="34" charset="0"/>
              </a:rPr>
              <a:t>Enlist One, Sonic, Surveil, Surpass, Resicore, SureStart, Durango &amp; Keystone are registered trademarks of Dow AgroSciences or its affiliates.</a:t>
            </a:r>
          </a:p>
          <a:p>
            <a:pPr algn="ctr" eaLnBrk="0" hangingPunct="0"/>
            <a:r>
              <a:rPr lang="en-US" sz="800" dirty="0">
                <a:latin typeface="Trebuchet MS" pitchFamily="34" charset="0"/>
              </a:rPr>
              <a:t>Keystone LA &amp; atrazine are restricted use pesticides.  This is not a label substitute.  Read &amp; follow the label directions.  </a:t>
            </a:r>
          </a:p>
        </p:txBody>
      </p:sp>
    </p:spTree>
    <p:extLst>
      <p:ext uri="{BB962C8B-B14F-4D97-AF65-F5344CB8AC3E}">
        <p14:creationId xmlns:p14="http://schemas.microsoft.com/office/powerpoint/2010/main" val="176339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455319" y="3214688"/>
            <a:ext cx="138550" cy="5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3" tIns="34286" rIns="68573" bIns="34286">
            <a:spAutoFit/>
          </a:bodyPr>
          <a:lstStyle/>
          <a:p>
            <a:endParaRPr lang="en-US" sz="33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897883" y="379830"/>
            <a:ext cx="7255517" cy="5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6" rIns="68573" bIns="34286">
            <a:spAutoFit/>
          </a:bodyPr>
          <a:lstStyle/>
          <a:p>
            <a:pPr algn="ctr"/>
            <a:r>
              <a:rPr lang="en-US" sz="3300" b="1" dirty="0">
                <a:solidFill>
                  <a:srgbClr val="4A5EF0"/>
                </a:solidFill>
              </a:rPr>
              <a:t> 2021 Corteva</a:t>
            </a:r>
            <a:r>
              <a:rPr lang="en-US" sz="3300" b="1" baseline="30000" dirty="0">
                <a:solidFill>
                  <a:srgbClr val="4A5EF0"/>
                </a:solidFill>
              </a:rPr>
              <a:t>™</a:t>
            </a:r>
            <a:r>
              <a:rPr lang="en-US" sz="3300" b="1" dirty="0">
                <a:solidFill>
                  <a:srgbClr val="4A5EF0"/>
                </a:solidFill>
              </a:rPr>
              <a:t> Weed Control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143000" y="3386138"/>
            <a:ext cx="6858000" cy="3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6" rIns="68573" bIns="34286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09601" y="1268539"/>
            <a:ext cx="3657600" cy="4412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6" rIns="68573" bIns="3428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u="sng" dirty="0">
                <a:solidFill>
                  <a:schemeClr val="accent2"/>
                </a:solidFill>
              </a:rPr>
              <a:t>Dicamba SB’s</a:t>
            </a:r>
            <a:r>
              <a:rPr lang="en-US" b="1" u="sng" dirty="0">
                <a:solidFill>
                  <a:srgbClr val="000066"/>
                </a:solidFill>
              </a:rPr>
              <a:t> </a:t>
            </a:r>
            <a:endParaRPr lang="en-US" sz="1350" b="1" dirty="0"/>
          </a:p>
          <a:p>
            <a:pPr algn="ctr">
              <a:spcBef>
                <a:spcPct val="50000"/>
              </a:spcBef>
            </a:pPr>
            <a:r>
              <a:rPr lang="en-US" sz="2400" b="1" i="1" u="sng" dirty="0"/>
              <a:t>Start with a Power-Pre               </a:t>
            </a:r>
            <a:r>
              <a:rPr lang="en-US" b="1" dirty="0"/>
              <a:t>5-6 oz Sonic</a:t>
            </a:r>
            <a:r>
              <a:rPr lang="en-US" b="1" baseline="30000" dirty="0"/>
              <a:t>®</a:t>
            </a:r>
            <a:r>
              <a:rPr lang="en-US" b="1" dirty="0"/>
              <a:t> + 1.0 pt EverpreX                         </a:t>
            </a:r>
            <a:r>
              <a:rPr lang="en-US" sz="1350" i="1" u="sng" dirty="0"/>
              <a:t>or</a:t>
            </a:r>
            <a:r>
              <a:rPr lang="en-US" dirty="0"/>
              <a:t> </a:t>
            </a:r>
            <a:r>
              <a:rPr lang="en-US" b="1" dirty="0"/>
              <a:t>                                                      1.0 pint Kyber</a:t>
            </a:r>
            <a:r>
              <a:rPr lang="en-US" b="1" baseline="30000" dirty="0"/>
              <a:t>®</a:t>
            </a:r>
            <a:r>
              <a:rPr lang="en-US" b="1" dirty="0"/>
              <a:t>  </a:t>
            </a:r>
            <a:r>
              <a:rPr lang="en-US" sz="1350" i="1" u="sng" dirty="0"/>
              <a:t>plus</a:t>
            </a:r>
            <a:r>
              <a:rPr lang="en-US" sz="1400" b="1" dirty="0"/>
              <a:t>                                  </a:t>
            </a:r>
            <a:r>
              <a:rPr lang="en-US" sz="1600" b="1" dirty="0"/>
              <a:t>¾-1 oz Canopy</a:t>
            </a:r>
            <a:r>
              <a:rPr lang="en-US" sz="1400" b="1" baseline="30000" dirty="0"/>
              <a:t>®</a:t>
            </a:r>
            <a:r>
              <a:rPr lang="en-US" sz="1400" b="1" dirty="0"/>
              <a:t> </a:t>
            </a:r>
            <a:r>
              <a:rPr lang="en-US" sz="1300" i="1" u="sng" dirty="0"/>
              <a:t>or</a:t>
            </a:r>
            <a:r>
              <a:rPr lang="en-US" sz="1400" b="1" dirty="0"/>
              <a:t> </a:t>
            </a:r>
            <a:r>
              <a:rPr lang="en-US" sz="1600" b="1" dirty="0"/>
              <a:t>1 oz Envive</a:t>
            </a:r>
            <a:r>
              <a:rPr lang="en-US" sz="1600" b="1" baseline="30000" dirty="0"/>
              <a:t>® </a:t>
            </a:r>
            <a:r>
              <a:rPr lang="en-US" sz="1200" dirty="0"/>
              <a:t>(g. rag)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sz="1350" i="1" u="sng" dirty="0"/>
              <a:t>followed by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   1.0 pint  EverpreX™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sz="1350" b="1" dirty="0">
                <a:cs typeface="Arial" panose="020B0604020202020204" pitchFamily="34" charset="0"/>
              </a:rPr>
              <a:t> </a:t>
            </a:r>
            <a:r>
              <a:rPr lang="en-US" sz="1050" b="1" i="1" dirty="0">
                <a:cs typeface="Arial" panose="020B0604020202020204" pitchFamily="34" charset="0"/>
              </a:rPr>
              <a:t>                            </a:t>
            </a:r>
            <a:r>
              <a:rPr lang="en-US" sz="1350" i="1" u="sng" dirty="0">
                <a:cs typeface="Arial" panose="020B0604020202020204" pitchFamily="34" charset="0"/>
              </a:rPr>
              <a:t>Plus</a:t>
            </a:r>
            <a:r>
              <a:rPr lang="en-US" sz="1350" dirty="0">
                <a:cs typeface="Arial" panose="020B0604020202020204" pitchFamily="34" charset="0"/>
              </a:rPr>
              <a:t>                                                               </a:t>
            </a:r>
            <a:r>
              <a:rPr lang="en-US" b="1" dirty="0">
                <a:cs typeface="Arial" panose="020B0604020202020204" pitchFamily="34" charset="0"/>
              </a:rPr>
              <a:t>32 ounces Abundit</a:t>
            </a:r>
            <a:r>
              <a:rPr lang="en-US" b="1" baseline="30000" dirty="0">
                <a:cs typeface="Arial" panose="020B0604020202020204" pitchFamily="34" charset="0"/>
              </a:rPr>
              <a:t>®</a:t>
            </a:r>
            <a:r>
              <a:rPr lang="en-US" sz="1350" b="1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Edge  </a:t>
            </a:r>
            <a:r>
              <a:rPr lang="en-US" sz="1350" b="1" dirty="0">
                <a:cs typeface="Arial" panose="020B0604020202020204" pitchFamily="34" charset="0"/>
              </a:rPr>
              <a:t>                                         </a:t>
            </a:r>
            <a:r>
              <a:rPr lang="en-US" sz="1350" i="1" u="sng" dirty="0">
                <a:cs typeface="Arial" panose="020B0604020202020204" pitchFamily="34" charset="0"/>
              </a:rPr>
              <a:t>Plus</a:t>
            </a:r>
            <a:r>
              <a:rPr lang="en-US" sz="1350" b="1" dirty="0">
                <a:cs typeface="Arial" panose="020B0604020202020204" pitchFamily="34" charset="0"/>
              </a:rPr>
              <a:t>                                                     </a:t>
            </a:r>
            <a:r>
              <a:rPr lang="en-US" b="1" dirty="0"/>
              <a:t>Approved dicamba </a:t>
            </a:r>
            <a:r>
              <a:rPr lang="en-US" sz="1400" i="1" u="sng" dirty="0"/>
              <a:t>if available</a:t>
            </a:r>
            <a:r>
              <a:rPr lang="en-US" sz="1400" dirty="0"/>
              <a:t>         </a:t>
            </a:r>
            <a:r>
              <a:rPr lang="en-US" sz="1350" i="1" u="sng" dirty="0"/>
              <a:t>or</a:t>
            </a:r>
            <a:r>
              <a:rPr lang="en-US" sz="1350" dirty="0"/>
              <a:t>  </a:t>
            </a:r>
            <a:r>
              <a:rPr lang="en-US" b="1" dirty="0"/>
              <a:t>                                        fomesafen 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876800" y="1268538"/>
            <a:ext cx="3657599" cy="34740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6" rIns="68573" bIns="3428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u="sng" dirty="0">
                <a:solidFill>
                  <a:schemeClr val="accent2"/>
                </a:solidFill>
              </a:rPr>
              <a:t>LL Soybeans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4.0 - 6.0 ounces Sonic</a:t>
            </a:r>
            <a:r>
              <a:rPr lang="en-US" b="1" baseline="30000" dirty="0"/>
              <a:t>® </a:t>
            </a:r>
            <a:r>
              <a:rPr lang="en-US" b="1" dirty="0"/>
              <a:t> </a:t>
            </a:r>
            <a:r>
              <a:rPr lang="en-US" sz="1350" i="1" u="sng" dirty="0"/>
              <a:t>or</a:t>
            </a:r>
            <a:r>
              <a:rPr lang="en-US" b="1" dirty="0"/>
              <a:t>                2.8 - 3.5 ounces Surveil</a:t>
            </a:r>
            <a:r>
              <a:rPr lang="en-US" b="1" baseline="30000" dirty="0"/>
              <a:t>®</a:t>
            </a:r>
            <a:r>
              <a:rPr lang="en-US" b="1" dirty="0"/>
              <a:t> </a:t>
            </a:r>
            <a:r>
              <a:rPr lang="en-US" sz="1350" i="1" u="sng" dirty="0"/>
              <a:t>or</a:t>
            </a:r>
            <a:r>
              <a:rPr lang="en-US" i="1" dirty="0"/>
              <a:t>   </a:t>
            </a:r>
            <a:r>
              <a:rPr lang="en-US" b="1" dirty="0"/>
              <a:t>                                                                 2.8 - 3.5 ounces Enlite</a:t>
            </a:r>
            <a:r>
              <a:rPr lang="en-US" b="1" baseline="30000" dirty="0"/>
              <a:t>®</a:t>
            </a:r>
            <a:r>
              <a:rPr lang="en-US" b="1" dirty="0"/>
              <a:t>  </a:t>
            </a:r>
            <a:r>
              <a:rPr lang="en-US" sz="1350" i="1" u="sng" dirty="0"/>
              <a:t>or</a:t>
            </a:r>
            <a:r>
              <a:rPr lang="en-US" b="1" dirty="0"/>
              <a:t>       1.0 pint Kyber™                   </a:t>
            </a:r>
          </a:p>
          <a:p>
            <a:pPr algn="ctr">
              <a:spcBef>
                <a:spcPct val="50000"/>
              </a:spcBef>
            </a:pPr>
            <a:r>
              <a:rPr lang="en-US" sz="1350" i="1" u="sng" dirty="0"/>
              <a:t>followed by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   32 oz glufosinate       </a:t>
            </a:r>
            <a:r>
              <a:rPr lang="en-US" sz="1350" dirty="0">
                <a:cs typeface="Arial" panose="020B0604020202020204" pitchFamily="34" charset="0"/>
              </a:rPr>
              <a:t> </a:t>
            </a:r>
            <a:r>
              <a:rPr lang="en-US" sz="800" dirty="0">
                <a:cs typeface="Arial" panose="020B0604020202020204" pitchFamily="34" charset="0"/>
              </a:rPr>
              <a:t>                          </a:t>
            </a:r>
            <a:r>
              <a:rPr lang="en-US" sz="1350" i="1" u="sng" dirty="0">
                <a:cs typeface="Arial" panose="020B0604020202020204" pitchFamily="34" charset="0"/>
              </a:rPr>
              <a:t>Plus</a:t>
            </a:r>
            <a:r>
              <a:rPr lang="en-US" sz="1350" b="1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                                                       1.0 pint EverpreX™                        </a:t>
            </a:r>
            <a:endParaRPr lang="en-US" b="1" dirty="0"/>
          </a:p>
          <a:p>
            <a:pPr algn="ctr">
              <a:spcBef>
                <a:spcPct val="50000"/>
              </a:spcBef>
            </a:pPr>
            <a:endParaRPr lang="en-US" b="1" dirty="0"/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066800" y="5699949"/>
            <a:ext cx="7467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800" dirty="0">
                <a:latin typeface="Trebuchet MS" pitchFamily="34" charset="0"/>
              </a:rPr>
              <a:t>Corteva &amp; Kyber are trademarks of Corteva Agrisciences.  Abundit, Enlite. Envive, Canopy &amp; EverpreX are registered trademarks of DuPont or its affiliates.</a:t>
            </a:r>
          </a:p>
          <a:p>
            <a:pPr algn="ctr" eaLnBrk="0" hangingPunct="0"/>
            <a:r>
              <a:rPr lang="en-US" sz="800" dirty="0">
                <a:latin typeface="Trebuchet MS" pitchFamily="34" charset="0"/>
              </a:rPr>
              <a:t>Sonic &amp; Surveil are registered trademarks of Dow AgroSciences or its affiliates.</a:t>
            </a:r>
          </a:p>
          <a:p>
            <a:pPr algn="ctr" eaLnBrk="0" hangingPunct="0"/>
            <a:r>
              <a:rPr lang="en-US" sz="800" dirty="0">
                <a:latin typeface="Trebuchet MS" pitchFamily="34" charset="0"/>
              </a:rPr>
              <a:t>Approved dicamba is a restricted use pesticide.  This is not a label substitute.  Read &amp; follow the label directions.  </a:t>
            </a:r>
          </a:p>
        </p:txBody>
      </p:sp>
    </p:spTree>
    <p:extLst>
      <p:ext uri="{BB962C8B-B14F-4D97-AF65-F5344CB8AC3E}">
        <p14:creationId xmlns:p14="http://schemas.microsoft.com/office/powerpoint/2010/main" val="3175653421"/>
      </p:ext>
    </p:extLst>
  </p:cSld>
  <p:clrMapOvr>
    <a:masterClrMapping/>
  </p:clrMapOvr>
</p:sld>
</file>

<file path=ppt/theme/theme1.xml><?xml version="1.0" encoding="utf-8"?>
<a:theme xmlns:a="http://schemas.openxmlformats.org/drawingml/2006/main" name="Enlist Presentation Template - FINAL">
  <a:themeElements>
    <a:clrScheme name="Enlist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007C92"/>
      </a:accent1>
      <a:accent2>
        <a:srgbClr val="58A618"/>
      </a:accent2>
      <a:accent3>
        <a:srgbClr val="7F7F7F"/>
      </a:accent3>
      <a:accent4>
        <a:srgbClr val="F2DF74"/>
      </a:accent4>
      <a:accent5>
        <a:srgbClr val="96A797"/>
      </a:accent5>
      <a:accent6>
        <a:srgbClr val="6C4D23"/>
      </a:accent6>
      <a:hlink>
        <a:srgbClr val="6C4D23"/>
      </a:hlink>
      <a:folHlink>
        <a:srgbClr val="EC7A08"/>
      </a:folHlink>
    </a:clrScheme>
    <a:fontScheme name="DA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teva">
  <a:themeElements>
    <a:clrScheme name="Corteva Colors">
      <a:dk1>
        <a:srgbClr val="000000"/>
      </a:dk1>
      <a:lt1>
        <a:srgbClr val="FFFFFF"/>
      </a:lt1>
      <a:dk2>
        <a:srgbClr val="165DE6"/>
      </a:dk2>
      <a:lt2>
        <a:srgbClr val="E7E6E6"/>
      </a:lt2>
      <a:accent1>
        <a:srgbClr val="00DB78"/>
      </a:accent1>
      <a:accent2>
        <a:srgbClr val="FB5403"/>
      </a:accent2>
      <a:accent3>
        <a:srgbClr val="7FA2E6"/>
      </a:accent3>
      <a:accent4>
        <a:srgbClr val="FBB694"/>
      </a:accent4>
      <a:accent5>
        <a:srgbClr val="7CDBB0"/>
      </a:accent5>
      <a:accent6>
        <a:srgbClr val="BAC9E6"/>
      </a:accent6>
      <a:hlink>
        <a:srgbClr val="165DE6"/>
      </a:hlink>
      <a:folHlink>
        <a:srgbClr val="9292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teva_PPT_template_4x3 v3.potx" id="{5B7F6AC7-A206-44E1-BA38-27E87D3E7741}" vid="{948CC5D4-18E4-4023-9CD8-2B32DDED812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fe00448-546e-4482-98e4-5853f6ad1559">
      <UserInfo>
        <DisplayName>Meyer, Katie JW</DisplayName>
        <AccountId>1</AccountId>
        <AccountType/>
      </UserInfo>
    </Owner>
    <h527bb31ee764734a69e0cc4a7c4db88 xmlns="2fe00448-546e-4482-98e4-5853f6ad155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Use Only</TermName>
          <TermId xmlns="http://schemas.microsoft.com/office/infopath/2007/PartnerControls">e25b6e48-bffb-4ac6-8a1b-eeef4c649ccd</TermId>
        </TermInfo>
      </Terms>
    </h527bb31ee764734a69e0cc4a7c4db88>
    <TaxCatchAll xmlns="2fe00448-546e-4482-98e4-5853f6ad1559">
      <Value>172</Value>
      <Value>1</Value>
    </TaxCatchAll>
    <jf96b257e08c424a9d21fe3b7afa56d5 xmlns="2fe00448-546e-4482-98e4-5853f6ad1559">
      <Terms xmlns="http://schemas.microsoft.com/office/infopath/2007/PartnerControls">
        <TermInfo xmlns="http://schemas.microsoft.com/office/infopath/2007/PartnerControls">
          <TermName xmlns="http://schemas.microsoft.com/office/infopath/2007/PartnerControls">3</TermName>
          <TermId xmlns="http://schemas.microsoft.com/office/infopath/2007/PartnerControls">f007ab5b-9d57-43cc-8679-26ce9eeabccd</TermId>
        </TermInfo>
      </Terms>
    </jf96b257e08c424a9d21fe3b7afa56d5>
    <Filter_x0020_by_x0020_Crop_x0020_Group xmlns="924d3acb-aeca-4b22-ab42-13d3ddbf594e">
      <Value>Soybeans</Value>
    </Filter_x0020_by_x0020_Crop_x0020_Group>
    <Region xmlns="924d3acb-aeca-4b22-ab42-13d3ddbf594e">
      <Value>Midwest – West</Value>
      <Value>Midwest – Northern</Value>
      <Value>Midwest – Central</Value>
      <Value>Midwest – Heartland</Value>
    </Region>
    <Collateral_x0020_Category xmlns="924d3acb-aeca-4b22-ab42-13d3ddbf594e">
      <Value>Presentations – Sales &amp; Technical</Value>
    </Collateral_x0020_Category>
    <Filter_x0020_by_x0020_Product_x0020_Brand_x0020_Family_x003a_ xmlns="924d3acb-aeca-4b22-ab42-13d3ddbf594e">
      <Value>Afforia</Value>
      <Value>Cinch</Value>
      <Value>Enlite</Value>
      <Value>Envive</Value>
      <Value>Dicamba</Value>
    </Filter_x0020_by_x0020_Product_x0020_Brand_x0020_Family_x003a_>
  </documentManagement>
</p:properties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|2132935403" UniqueId="56dbe983-e97a-4802-8611-082e41fb7f77">
      <p:Name>Retention</p:Name>
      <p:Description>Automatic scheduling of content for processing, and performing a retention action on content that has reached its due date.</p:Description>
      <p:CustomData>
        <Schedules nextStageId="3">
          <Schedule type="Default">
            <stages>
              <data stageId="1" stageDeleted="true"/>
              <data stageId="2">
                <formula id="DuPont.Collab.Policies.GlobalPolicy"/>
                <action type="action" id="Microsoft.Office.RecordsManagement.PolicyFeatures.Expiration.Action.Delete"/>
              </data>
            </stages>
          </Schedule>
        </Schedules>
      </p:CustomData>
    </p:PolicyItem>
  </p:PolicyItems>
</p:Policy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AAD9CB8022B4BBD2045E632804879" ma:contentTypeVersion="37" ma:contentTypeDescription="Create a new document." ma:contentTypeScope="" ma:versionID="00e60feb0e032c609aec18d16851189f">
  <xsd:schema xmlns:xsd="http://www.w3.org/2001/XMLSchema" xmlns:xs="http://www.w3.org/2001/XMLSchema" xmlns:p="http://schemas.microsoft.com/office/2006/metadata/properties" xmlns:ns1="http://schemas.microsoft.com/sharepoint/v3" xmlns:ns2="2fe00448-546e-4482-98e4-5853f6ad1559" xmlns:ns3="924d3acb-aeca-4b22-ab42-13d3ddbf594e" targetNamespace="http://schemas.microsoft.com/office/2006/metadata/properties" ma:root="true" ma:fieldsID="16919a286052041abfcad3df1f274877" ns1:_="" ns2:_="" ns3:_="">
    <xsd:import namespace="http://schemas.microsoft.com/sharepoint/v3"/>
    <xsd:import namespace="2fe00448-546e-4482-98e4-5853f6ad1559"/>
    <xsd:import namespace="924d3acb-aeca-4b22-ab42-13d3ddbf594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2:_dlc_DocId" minOccurs="0"/>
                <xsd:element ref="ns2:_dlc_DocIdUrl" minOccurs="0"/>
                <xsd:element ref="ns2:_dlc_DocIdPersistId" minOccurs="0"/>
                <xsd:element ref="ns3:Region" minOccurs="0"/>
                <xsd:element ref="ns3:Filter_x0020_by_x0020_Crop_x0020_Group" minOccurs="0"/>
                <xsd:element ref="ns3:Collateral_x0020_Category" minOccurs="0"/>
                <xsd:element ref="ns3:Filter_x0020_by_x0020_Product_x0020_Brand_x0020_Family_x003a_" minOccurs="0"/>
                <xsd:element ref="ns2:Owner"/>
                <xsd:element ref="ns2:jf96b257e08c424a9d21fe3b7afa56d5" minOccurs="0"/>
                <xsd:element ref="ns2:h527bb31ee764734a69e0cc4a7c4db8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1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2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00448-546e-4482-98e4-5853f6ad155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760bf387-1a72-41f1-a7c6-b2bf63a78261}" ma:internalName="TaxCatchAll" ma:showField="CatchAllData" ma:web="515ff222-8221-4005-a280-f3faffd2c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760bf387-1a72-41f1-a7c6-b2bf63a78261}" ma:internalName="TaxCatchAllLabel" ma:readOnly="true" ma:showField="CatchAllDataLabel" ma:web="515ff222-8221-4005-a280-f3faffd2c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wner" ma:index="20" ma:displayName="Content Owner" ma:description="Owner of the Content" ma:list="{79653fbd-cc44-47be-82f8-a3e9737f85bc}" ma:SearchPeopleOnly="false" ma:SharePointGroup="0" ma:internalName="Owner" ma:showField="ImnName" ma:web="515ff222-8221-4005-a280-f3faffd2c182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f96b257e08c424a9d21fe3b7afa56d5" ma:index="21" ma:taxonomy="true" ma:internalName="jf96b257e08c424a9d21fe3b7afa56d5" ma:taxonomyFieldName="RCSExpiration" ma:displayName="CRIM Retention Years" ma:default="172;#3|f007ab5b-9d57-43cc-8679-26ce9eeabccd" ma:fieldId="{3f96b257-e08c-424a-9d21-fe3b7afa56d5}" ma:sspId="71fd6e4a-38a2-4af4-a442-74965d3377cb" ma:termSetId="a4526a8e-8103-4ad2-9813-cca032243f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27bb31ee764734a69e0cc4a7c4db88" ma:index="23" ma:taxonomy="true" ma:internalName="h527bb31ee764734a69e0cc4a7c4db88" ma:taxonomyFieldName="DISO" ma:displayName="DISO" ma:default="1;#Internal Use Only|e25b6e48-bffb-4ac6-8a1b-eeef4c649ccd" ma:fieldId="{1527bb31-ee76-4734-a69e-0cc4a7c4db88}" ma:sspId="71fd6e4a-38a2-4af4-a442-74965d3377cb" ma:termSetId="46fedb48-b317-447d-b2fa-5597593669b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d3acb-aeca-4b22-ab42-13d3ddbf594e" elementFormDefault="qualified">
    <xsd:import namespace="http://schemas.microsoft.com/office/2006/documentManagement/types"/>
    <xsd:import namespace="http://schemas.microsoft.com/office/infopath/2007/PartnerControls"/>
    <xsd:element name="Region" ma:index="16" nillable="true" ma:displayName="Filter by REGION:" ma:internalName="Reg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East –Northeast and Great Lakes"/>
                    <xsd:enumeration value="East - Southeast"/>
                    <xsd:enumeration value="East - Mid-South"/>
                    <xsd:enumeration value="East – Mid-Atlantic"/>
                    <xsd:enumeration value="West - CA/AZ"/>
                    <xsd:enumeration value="West –PNW"/>
                    <xsd:enumeration value="West - Northern Great Plains"/>
                    <xsd:enumeration value="West - Southern Great Plains"/>
                    <xsd:enumeration value="Midwest – West"/>
                    <xsd:enumeration value="Midwest – Northern"/>
                    <xsd:enumeration value="Midwest – Central"/>
                    <xsd:enumeration value="Midwest – Heartland"/>
                  </xsd:restriction>
                </xsd:simpleType>
              </xsd:element>
            </xsd:sequence>
          </xsd:extension>
        </xsd:complexContent>
      </xsd:complexType>
    </xsd:element>
    <xsd:element name="Filter_x0020_by_x0020_Crop_x0020_Group" ma:index="17" nillable="true" ma:displayName="Filter by CROP GROUP:" ma:internalName="Filter_x0020_by_x0020_Crop_x0020_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lueberries"/>
                    <xsd:enumeration value="Cereals"/>
                    <xsd:enumeration value="Citrus"/>
                    <xsd:enumeration value="Corn"/>
                    <xsd:enumeration value="Cotton"/>
                    <xsd:enumeration value="Cranberries"/>
                    <xsd:enumeration value="Grapes"/>
                    <xsd:enumeration value="Oilseed &amp; Pulse"/>
                    <xsd:enumeration value="Peanut"/>
                    <xsd:enumeration value="Potato"/>
                    <xsd:enumeration value="Rice"/>
                    <xsd:enumeration value="Seed Treatment"/>
                    <xsd:enumeration value="Soybeans"/>
                    <xsd:enumeration value="Sugarcane"/>
                    <xsd:enumeration value="Strawberries"/>
                    <xsd:enumeration value="Sweet Corn"/>
                    <xsd:enumeration value="Tobacco"/>
                    <xsd:enumeration value="Tree Fruit"/>
                    <xsd:enumeration value="Tree Nut"/>
                    <xsd:enumeration value="Vegetables"/>
                  </xsd:restriction>
                </xsd:simpleType>
              </xsd:element>
            </xsd:sequence>
          </xsd:extension>
        </xsd:complexContent>
      </xsd:complexType>
    </xsd:element>
    <xsd:element name="Collateral_x0020_Category" ma:index="18" nillable="true" ma:displayName="Filter by COLLATERAL TYPE:" ma:internalName="Collateral_x0020_Category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ertorials and Articles"/>
                    <xsd:enumeration value="Approved Emails/Letters"/>
                    <xsd:enumeration value="Brochures"/>
                    <xsd:enumeration value="Co-Promotion"/>
                    <xsd:enumeration value="Direct Mail Campaigns"/>
                    <xsd:enumeration value="eBlasts"/>
                    <xsd:enumeration value="eNewsletters"/>
                    <xsd:enumeration value="Field &amp; Crop Photography"/>
                    <xsd:enumeration value="Logos"/>
                    <xsd:enumeration value="News Releases"/>
                    <xsd:enumeration value="Newsletters"/>
                    <xsd:enumeration value="Phenology"/>
                    <xsd:enumeration value="Photos"/>
                    <xsd:enumeration value="Postcards &amp; Bill Stuffers"/>
                    <xsd:enumeration value="Posters"/>
                    <xsd:enumeration value="Presentations – Sales &amp; Technical"/>
                    <xsd:enumeration value="Print &amp; Web Advertising Campaigns"/>
                    <xsd:enumeration value="Programs"/>
                    <xsd:enumeration value="Radio Campaigns &amp; Interviews"/>
                    <xsd:enumeration value="Research Trial Updates"/>
                    <xsd:enumeration value="Sales &amp; Recommendation Sheets"/>
                    <xsd:enumeration value="Talking Points and Q/A"/>
                    <xsd:enumeration value="Technical Materials"/>
                    <xsd:enumeration value="Testimonials"/>
                    <xsd:enumeration value="Texting Programs"/>
                    <xsd:enumeration value="Tradeshow Materials"/>
                    <xsd:enumeration value="Videos"/>
                    <xsd:enumeration value="White Papers"/>
                  </xsd:restriction>
                </xsd:simpleType>
              </xsd:element>
            </xsd:sequence>
          </xsd:extension>
        </xsd:complexContent>
      </xsd:complexType>
    </xsd:element>
    <xsd:element name="Filter_x0020_by_x0020_Product_x0020_Brand_x0020_Family_x003a_" ma:index="19" nillable="true" ma:displayName="Filter by BRAND FAMILY:" ma:internalName="Filter_x0020_by_x0020_Product_x0020_Brand_x0020_Family_x003a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undit"/>
                    <xsd:enumeration value="Accent"/>
                    <xsd:enumeration value="Affinity"/>
                    <xsd:enumeration value="Afforia"/>
                    <xsd:enumeration value="Agility"/>
                    <xsd:enumeration value="Alluvex"/>
                    <xsd:enumeration value="Ally"/>
                    <xsd:enumeration value="Altacor"/>
                    <xsd:enumeration value="Aproach"/>
                    <xsd:enumeration value="Assure"/>
                    <xsd:enumeration value="Avaunt"/>
                    <xsd:enumeration value="Basis"/>
                    <xsd:enumeration value="Breakfree"/>
                    <xsd:enumeration value="Canopy"/>
                    <xsd:enumeration value="Cinch"/>
                    <xsd:enumeration value="Classic"/>
                    <xsd:enumeration value="Coragen"/>
                    <xsd:enumeration value="Curzate"/>
                    <xsd:enumeration value="Cyazypyr"/>
                    <xsd:enumeration value="Dermacor"/>
                    <xsd:enumeration value="Dicamba"/>
                    <xsd:enumeration value="DuPont"/>
                    <xsd:enumeration value="DuPont Crop Protection Plus"/>
                    <xsd:enumeration value="Enlite"/>
                    <xsd:enumeration value="Envive"/>
                    <xsd:enumeration value="Express"/>
                    <xsd:enumeration value="Exirel"/>
                    <xsd:enumeration value="FeXapan"/>
                    <xsd:enumeration value="Finesse"/>
                    <xsd:enumeration value="FirstShot"/>
                    <xsd:enumeration value="Fontelis"/>
                    <xsd:enumeration value="Glean"/>
                    <xsd:enumeration value="Harmony"/>
                    <xsd:enumeration value="Instigate"/>
                    <xsd:enumeration value="Lannate"/>
                    <xsd:enumeration value="LeadOff"/>
                    <xsd:enumeration value="Lineage"/>
                    <xsd:enumeration value="Matrix"/>
                    <xsd:enumeration value="Method"/>
                    <xsd:enumeration value="Panoflex"/>
                    <xsd:enumeration value="PrecisionPac"/>
                    <xsd:enumeration value="Prevathon"/>
                    <xsd:enumeration value="Prequel"/>
                    <xsd:enumeration value="Realm"/>
                    <xsd:enumeration value="Require"/>
                    <xsd:enumeration value="Resolve"/>
                    <xsd:enumeration value="Revulin"/>
                    <xsd:enumeration value="Sentrallas"/>
                    <xsd:enumeration value="Staple"/>
                    <xsd:enumeration value="Steadfast"/>
                    <xsd:enumeration value="Steward"/>
                    <xsd:enumeration value="Stout"/>
                    <xsd:enumeration value="Synchrony"/>
                    <xsd:enumeration value="Tanos"/>
                    <xsd:enumeration value="Throttle"/>
                    <xsd:enumeration value="Travallas"/>
                    <xsd:enumeration value="Trivence"/>
                    <xsd:enumeration value="TruChoice"/>
                    <xsd:enumeration value="UpBeet"/>
                    <xsd:enumeration value="Velpar"/>
                    <xsd:enumeration value="Verimark"/>
                    <xsd:enumeration value="Vertisan"/>
                    <xsd:enumeration value="Vydat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haredContentType xmlns="Microsoft.SharePoint.Taxonomy.ContentTypeSync" SourceId="71fd6e4a-38a2-4af4-a442-74965d3377cb" ContentTypeId="0x0101" PreviousValue="false"/>
</file>

<file path=customXml/itemProps1.xml><?xml version="1.0" encoding="utf-8"?>
<ds:datastoreItem xmlns:ds="http://schemas.openxmlformats.org/officeDocument/2006/customXml" ds:itemID="{CAA62724-57E6-4B79-97A5-D2920CACBF13}">
  <ds:schemaRefs>
    <ds:schemaRef ds:uri="http://schemas.microsoft.com/sharepoint/v3"/>
    <ds:schemaRef ds:uri="http://purl.org/dc/elements/1.1/"/>
    <ds:schemaRef ds:uri="924d3acb-aeca-4b22-ab42-13d3ddbf594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2fe00448-546e-4482-98e4-5853f6ad155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176FFA-95C5-4658-B349-886A374DF3C4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5F1C3CB0-D60B-4F85-BCFF-F3C3000F1ED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A7D3E90-E961-486D-801B-51930C3A88C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954C8A7-6A26-4C07-8F3C-A4F3EF8FB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fe00448-546e-4482-98e4-5853f6ad1559"/>
    <ds:schemaRef ds:uri="924d3acb-aeca-4b22-ab42-13d3ddbf59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4FD8D13E-803B-4BEA-926B-3749812C1C4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18625</TotalTime>
  <Words>357</Words>
  <Application>Microsoft Office PowerPoint</Application>
  <PresentationFormat>On-screen Show (4:3)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Tahoma</vt:lpstr>
      <vt:lpstr>Times New Roman</vt:lpstr>
      <vt:lpstr>Trebuchet MS</vt:lpstr>
      <vt:lpstr>Wingdings</vt:lpstr>
      <vt:lpstr>Enlist Presentation Template - FINAL</vt:lpstr>
      <vt:lpstr>Corteva</vt:lpstr>
      <vt:lpstr>PowerPoint Presentation</vt:lpstr>
      <vt:lpstr>PowerPoint Presentation</vt:lpstr>
    </vt:vector>
  </TitlesOfParts>
  <Company>DuPont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Dicamba tolerant soybeans</dc:title>
  <dc:creator>GIBSON, JASON EARL;Blaine, Michael</dc:creator>
  <cp:lastModifiedBy>Geis, Ronald</cp:lastModifiedBy>
  <cp:revision>374</cp:revision>
  <cp:lastPrinted>2020-11-12T13:40:48Z</cp:lastPrinted>
  <dcterms:created xsi:type="dcterms:W3CDTF">2015-11-04T13:19:30Z</dcterms:created>
  <dcterms:modified xsi:type="dcterms:W3CDTF">2020-12-10T15:13:58Z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0x010100A34AAD9CB8022B4BBD2045E632804879</vt:lpwstr>
  </property>
  <property fmtid="{D5CDD505-2E9C-101B-9397-08002B2CF9AE}" pid="3" name="IsMyDocuments">
    <vt:bool>true</vt:bool>
  </property>
  <property fmtid="{D5CDD505-2E9C-101B-9397-08002B2CF9AE}" pid="4" name="RCSExpiration">
    <vt:lpwstr>172;#3|f007ab5b-9d57-43cc-8679-26ce9eeabccd</vt:lpwstr>
  </property>
  <property fmtid="{D5CDD505-2E9C-101B-9397-08002B2CF9AE}" pid="5" name="DISO">
    <vt:lpwstr>1;#Internal Use Only|e25b6e48-bffb-4ac6-8a1b-eeef4c649ccd</vt:lpwstr>
  </property>
  <property fmtid="{D5CDD505-2E9C-101B-9397-08002B2CF9AE}" pid="6" name="_dlc_policyId">
    <vt:lpwstr>0x0101|2132935403</vt:lpwstr>
  </property>
  <property fmtid="{D5CDD505-2E9C-101B-9397-08002B2CF9AE}" pid="7" name="ItemRetentionFormula">
    <vt:lpwstr>&lt;formula id="DuPont.Collab.Policies.GlobalPolicy" /&gt;</vt:lpwstr>
  </property>
  <property fmtid="{D5CDD505-2E9C-101B-9397-08002B2CF9AE}" pid="8" name="Content_Steward">
    <vt:lpwstr>Scherder E u399977</vt:lpwstr>
  </property>
  <property fmtid="{D5CDD505-2E9C-101B-9397-08002B2CF9AE}" pid="9" name="Update_Footer">
    <vt:lpwstr>No</vt:lpwstr>
  </property>
  <property fmtid="{D5CDD505-2E9C-101B-9397-08002B2CF9AE}" pid="10" name="Radio_Button">
    <vt:lpwstr>RadioButton2</vt:lpwstr>
  </property>
  <property fmtid="{D5CDD505-2E9C-101B-9397-08002B2CF9AE}" pid="11" name="Information_Classification">
    <vt:lpwstr/>
  </property>
  <property fmtid="{D5CDD505-2E9C-101B-9397-08002B2CF9AE}" pid="12" name="Record_Title_ID">
    <vt:lpwstr>72</vt:lpwstr>
  </property>
  <property fmtid="{D5CDD505-2E9C-101B-9397-08002B2CF9AE}" pid="13" name="Initial_Creation_Date">
    <vt:filetime>2015-11-04T13:19:29Z</vt:filetime>
  </property>
  <property fmtid="{D5CDD505-2E9C-101B-9397-08002B2CF9AE}" pid="14" name="Retention_Period_Start_Date">
    <vt:filetime>2018-10-23T21:39:44Z</vt:filetime>
  </property>
  <property fmtid="{D5CDD505-2E9C-101B-9397-08002B2CF9AE}" pid="15" name="Last_Reviewed_Date">
    <vt:lpwstr/>
  </property>
  <property fmtid="{D5CDD505-2E9C-101B-9397-08002B2CF9AE}" pid="16" name="Retention_Review_Frequency">
    <vt:lpwstr/>
  </property>
  <property fmtid="{D5CDD505-2E9C-101B-9397-08002B2CF9AE}" pid="17" name="_NewReviewCycle">
    <vt:lpwstr/>
  </property>
</Properties>
</file>